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17"/>
  </p:notesMasterIdLst>
  <p:sldIdLst>
    <p:sldId id="256" r:id="rId6"/>
    <p:sldId id="377" r:id="rId7"/>
    <p:sldId id="257" r:id="rId8"/>
    <p:sldId id="403" r:id="rId9"/>
    <p:sldId id="395" r:id="rId10"/>
    <p:sldId id="405" r:id="rId11"/>
    <p:sldId id="406" r:id="rId12"/>
    <p:sldId id="404" r:id="rId13"/>
    <p:sldId id="402" r:id="rId14"/>
    <p:sldId id="401" r:id="rId15"/>
    <p:sldId id="400"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BAEE9-25A5-4DBA-AADB-E5C4A6F22B3B}" v="44" dt="2019-11-18T21:04:36.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6BED8-B7B2-4477-971B-71F7C2F91C91}" type="datetimeFigureOut">
              <a:rPr lang="nl-NL" smtClean="0"/>
              <a:t>18-11-2019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4218-C6E7-4023-90DC-447ADF36CF6E}" type="slidenum">
              <a:rPr lang="nl-NL" smtClean="0"/>
              <a:t>‹nr.›</a:t>
            </a:fld>
            <a:endParaRPr lang="nl-NL"/>
          </a:p>
        </p:txBody>
      </p:sp>
    </p:spTree>
    <p:extLst>
      <p:ext uri="{BB962C8B-B14F-4D97-AF65-F5344CB8AC3E}">
        <p14:creationId xmlns:p14="http://schemas.microsoft.com/office/powerpoint/2010/main" val="142800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1</a:t>
            </a:fld>
            <a:endParaRPr lang="nl-NL"/>
          </a:p>
        </p:txBody>
      </p:sp>
    </p:spTree>
    <p:extLst>
      <p:ext uri="{BB962C8B-B14F-4D97-AF65-F5344CB8AC3E}">
        <p14:creationId xmlns:p14="http://schemas.microsoft.com/office/powerpoint/2010/main" val="37133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3</a:t>
            </a:fld>
            <a:endParaRPr lang="nl-NL"/>
          </a:p>
        </p:txBody>
      </p:sp>
    </p:spTree>
    <p:extLst>
      <p:ext uri="{BB962C8B-B14F-4D97-AF65-F5344CB8AC3E}">
        <p14:creationId xmlns:p14="http://schemas.microsoft.com/office/powerpoint/2010/main" val="173326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6108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95343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82409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407694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676560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18-11-2019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031680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18-11-2019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61075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18-11-2019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58320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18-11-2019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34603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18-11-2019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58936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18-11-2019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95987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194899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794372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54000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31558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647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18-11-2019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4511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18-11-2019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9175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441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1659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14615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18-11-2019</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613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18-11-2019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26876051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LrKq13PhzBE"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u-QJhE8YHl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01262" y="569157"/>
            <a:ext cx="10363200" cy="1470025"/>
          </a:xfrm>
        </p:spPr>
        <p:txBody>
          <a:bodyPr/>
          <a:lstStyle/>
          <a:p>
            <a:r>
              <a:rPr lang="nl-NL" sz="3600"/>
              <a:t>IBS De wereld en ik</a:t>
            </a:r>
            <a:br>
              <a:rPr lang="nl-NL" sz="3600"/>
            </a:br>
            <a:r>
              <a:rPr lang="nl-NL" sz="3600"/>
              <a:t>Stad en Wijk</a:t>
            </a:r>
            <a:endParaRPr lang="nl-NL"/>
          </a:p>
        </p:txBody>
      </p:sp>
      <p:sp>
        <p:nvSpPr>
          <p:cNvPr id="3" name="Ondertitel 2"/>
          <p:cNvSpPr>
            <a:spLocks noGrp="1"/>
          </p:cNvSpPr>
          <p:nvPr>
            <p:ph type="subTitle" idx="1"/>
          </p:nvPr>
        </p:nvSpPr>
        <p:spPr>
          <a:xfrm>
            <a:off x="2347729" y="5553481"/>
            <a:ext cx="8534400" cy="1752600"/>
          </a:xfrm>
        </p:spPr>
        <p:txBody>
          <a:bodyPr>
            <a:normAutofit/>
          </a:bodyPr>
          <a:lstStyle/>
          <a:p>
            <a:r>
              <a:rPr lang="nl-NL" sz="2400" dirty="0">
                <a:solidFill>
                  <a:schemeClr val="tx1"/>
                </a:solidFill>
              </a:rPr>
              <a:t>19-11-2018</a:t>
            </a:r>
          </a:p>
          <a:p>
            <a:r>
              <a:rPr lang="nl-NL" sz="2400" dirty="0">
                <a:solidFill>
                  <a:schemeClr val="tx1"/>
                </a:solidFill>
              </a:rPr>
              <a:t>Jaar 1 – Periode 2 – Les 2</a:t>
            </a:r>
          </a:p>
          <a:p>
            <a:r>
              <a:rPr lang="nl-NL" sz="2400" dirty="0">
                <a:solidFill>
                  <a:schemeClr val="bg1"/>
                </a:solidFill>
              </a:rPr>
              <a:t>Les 5</a:t>
            </a:r>
          </a:p>
        </p:txBody>
      </p:sp>
      <p:pic>
        <p:nvPicPr>
          <p:cNvPr id="4" name="Afbeelding 3">
            <a:extLst>
              <a:ext uri="{FF2B5EF4-FFF2-40B4-BE49-F238E27FC236}">
                <a16:creationId xmlns:a16="http://schemas.microsoft.com/office/drawing/2014/main" id="{F227EEA4-0700-40E6-92A4-505147A54B1C}"/>
              </a:ext>
            </a:extLst>
          </p:cNvPr>
          <p:cNvPicPr>
            <a:picLocks noChangeAspect="1"/>
          </p:cNvPicPr>
          <p:nvPr/>
        </p:nvPicPr>
        <p:blipFill>
          <a:blip r:embed="rId3"/>
          <a:stretch>
            <a:fillRect/>
          </a:stretch>
        </p:blipFill>
        <p:spPr>
          <a:xfrm>
            <a:off x="4088817" y="2039182"/>
            <a:ext cx="5052224" cy="3364138"/>
          </a:xfrm>
          <a:prstGeom prst="rect">
            <a:avLst/>
          </a:prstGeom>
        </p:spPr>
      </p:pic>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3301693-6701-4677-9C95-1BDFBFA04EB5}"/>
              </a:ext>
            </a:extLst>
          </p:cNvPr>
          <p:cNvSpPr txBox="1"/>
          <p:nvPr/>
        </p:nvSpPr>
        <p:spPr>
          <a:xfrm>
            <a:off x="4392890" y="548458"/>
            <a:ext cx="5882326" cy="584775"/>
          </a:xfrm>
          <a:prstGeom prst="rect">
            <a:avLst/>
          </a:prstGeom>
          <a:noFill/>
        </p:spPr>
        <p:txBody>
          <a:bodyPr wrap="square" rtlCol="0">
            <a:spAutoFit/>
          </a:bodyPr>
          <a:lstStyle/>
          <a:p>
            <a:r>
              <a:rPr lang="nl-NL" sz="3200" b="1" dirty="0">
                <a:solidFill>
                  <a:schemeClr val="accent3"/>
                </a:solidFill>
              </a:rPr>
              <a:t>Verbanden leggen! </a:t>
            </a:r>
          </a:p>
        </p:txBody>
      </p:sp>
      <p:sp>
        <p:nvSpPr>
          <p:cNvPr id="4" name="Rechthoek 3">
            <a:extLst>
              <a:ext uri="{FF2B5EF4-FFF2-40B4-BE49-F238E27FC236}">
                <a16:creationId xmlns:a16="http://schemas.microsoft.com/office/drawing/2014/main" id="{A6A4CB6B-4A1C-421D-B3E9-79453CDFED94}"/>
              </a:ext>
            </a:extLst>
          </p:cNvPr>
          <p:cNvSpPr/>
          <p:nvPr/>
        </p:nvSpPr>
        <p:spPr>
          <a:xfrm rot="20703138">
            <a:off x="1581919" y="2279178"/>
            <a:ext cx="5471114" cy="1538883"/>
          </a:xfrm>
          <a:prstGeom prst="rect">
            <a:avLst/>
          </a:prstGeom>
          <a:noFill/>
        </p:spPr>
        <p:txBody>
          <a:bodyPr wrap="none" lIns="91440" tIns="45720" rIns="91440" bIns="45720">
            <a:spAutoFit/>
          </a:bodyPr>
          <a:lstStyle/>
          <a:p>
            <a:pPr algn="ctr"/>
            <a:r>
              <a:rPr lang="nl-NL"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Participatiemaatschappij</a:t>
            </a:r>
          </a:p>
          <a:p>
            <a:pPr algn="ctr"/>
            <a:endParaRPr lang="nl-NL" sz="5400" b="0" cap="none" spc="0" dirty="0">
              <a:ln w="0"/>
              <a:solidFill>
                <a:schemeClr val="tx1"/>
              </a:solidFill>
              <a:effectLst>
                <a:outerShdw blurRad="38100" dist="19050" dir="2700000" algn="tl" rotWithShape="0">
                  <a:schemeClr val="dk1">
                    <a:alpha val="40000"/>
                  </a:schemeClr>
                </a:outerShdw>
              </a:effectLst>
            </a:endParaRPr>
          </a:p>
        </p:txBody>
      </p:sp>
      <p:sp>
        <p:nvSpPr>
          <p:cNvPr id="5" name="Rechthoek 4">
            <a:extLst>
              <a:ext uri="{FF2B5EF4-FFF2-40B4-BE49-F238E27FC236}">
                <a16:creationId xmlns:a16="http://schemas.microsoft.com/office/drawing/2014/main" id="{76E1623D-926A-4832-9BE4-38B623CE6F4D}"/>
              </a:ext>
            </a:extLst>
          </p:cNvPr>
          <p:cNvSpPr/>
          <p:nvPr/>
        </p:nvSpPr>
        <p:spPr>
          <a:xfrm rot="1369649">
            <a:off x="7013723" y="3075056"/>
            <a:ext cx="4499372"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000" b="1" cap="none" spc="0" dirty="0">
                <a:ln/>
                <a:solidFill>
                  <a:schemeClr val="accent3"/>
                </a:solidFill>
                <a:effectLst/>
              </a:rPr>
              <a:t>Sociale leefbaarheid</a:t>
            </a:r>
          </a:p>
        </p:txBody>
      </p:sp>
      <p:sp>
        <p:nvSpPr>
          <p:cNvPr id="6" name="Rechthoek 5">
            <a:extLst>
              <a:ext uri="{FF2B5EF4-FFF2-40B4-BE49-F238E27FC236}">
                <a16:creationId xmlns:a16="http://schemas.microsoft.com/office/drawing/2014/main" id="{E93D980D-95F1-450A-AA56-1379CE8BE4CB}"/>
              </a:ext>
            </a:extLst>
          </p:cNvPr>
          <p:cNvSpPr/>
          <p:nvPr/>
        </p:nvSpPr>
        <p:spPr>
          <a:xfrm rot="20995468">
            <a:off x="2210175" y="3910016"/>
            <a:ext cx="4979825"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solidFill>
                  <a:schemeClr val="accent6"/>
                </a:solidFill>
                <a:effectLst>
                  <a:outerShdw blurRad="12700" dist="38100" dir="2700000" algn="tl" rotWithShape="0">
                    <a:schemeClr val="accent5">
                      <a:lumMod val="60000"/>
                      <a:lumOff val="40000"/>
                    </a:schemeClr>
                  </a:outerShdw>
                </a:effectLst>
              </a:rPr>
              <a:t>Vrijwilligerswerk</a:t>
            </a:r>
          </a:p>
        </p:txBody>
      </p:sp>
    </p:spTree>
    <p:extLst>
      <p:ext uri="{BB962C8B-B14F-4D97-AF65-F5344CB8AC3E}">
        <p14:creationId xmlns:p14="http://schemas.microsoft.com/office/powerpoint/2010/main" val="173313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5014DB1-B120-49C0-90E6-89EC881B25BE}"/>
              </a:ext>
            </a:extLst>
          </p:cNvPr>
          <p:cNvPicPr>
            <a:picLocks noChangeAspect="1"/>
          </p:cNvPicPr>
          <p:nvPr/>
        </p:nvPicPr>
        <p:blipFill>
          <a:blip r:embed="rId2"/>
          <a:stretch>
            <a:fillRect/>
          </a:stretch>
        </p:blipFill>
        <p:spPr>
          <a:xfrm>
            <a:off x="6913830" y="1781909"/>
            <a:ext cx="4454258" cy="2964106"/>
          </a:xfrm>
          <a:prstGeom prst="rect">
            <a:avLst/>
          </a:prstGeom>
        </p:spPr>
      </p:pic>
      <p:sp>
        <p:nvSpPr>
          <p:cNvPr id="3" name="Tekstvak 2">
            <a:extLst>
              <a:ext uri="{FF2B5EF4-FFF2-40B4-BE49-F238E27FC236}">
                <a16:creationId xmlns:a16="http://schemas.microsoft.com/office/drawing/2014/main" id="{7BF92CF9-80CB-4800-AEED-14E452B5272C}"/>
              </a:ext>
            </a:extLst>
          </p:cNvPr>
          <p:cNvSpPr txBox="1"/>
          <p:nvPr/>
        </p:nvSpPr>
        <p:spPr>
          <a:xfrm>
            <a:off x="1795202" y="1016427"/>
            <a:ext cx="3927231" cy="2862322"/>
          </a:xfrm>
          <a:prstGeom prst="rect">
            <a:avLst/>
          </a:prstGeom>
          <a:noFill/>
        </p:spPr>
        <p:txBody>
          <a:bodyPr wrap="square" rtlCol="0">
            <a:spAutoFit/>
          </a:bodyPr>
          <a:lstStyle/>
          <a:p>
            <a:r>
              <a:rPr lang="nl-NL" sz="6000" b="1" dirty="0">
                <a:solidFill>
                  <a:schemeClr val="accent3"/>
                </a:solidFill>
                <a:latin typeface="Comic Sans MS" panose="030F0702030302020204" pitchFamily="66" charset="0"/>
              </a:rPr>
              <a:t>Over volgende week! </a:t>
            </a:r>
          </a:p>
        </p:txBody>
      </p:sp>
      <p:sp>
        <p:nvSpPr>
          <p:cNvPr id="4" name="Rechthoek 3">
            <a:extLst>
              <a:ext uri="{FF2B5EF4-FFF2-40B4-BE49-F238E27FC236}">
                <a16:creationId xmlns:a16="http://schemas.microsoft.com/office/drawing/2014/main" id="{B3201522-4C8B-4516-A112-28A92D2B97A8}"/>
              </a:ext>
            </a:extLst>
          </p:cNvPr>
          <p:cNvSpPr/>
          <p:nvPr/>
        </p:nvSpPr>
        <p:spPr>
          <a:xfrm rot="20995468">
            <a:off x="1447377" y="4098551"/>
            <a:ext cx="4979825"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solidFill>
                  <a:schemeClr val="accent6"/>
                </a:solidFill>
                <a:effectLst>
                  <a:outerShdw blurRad="12700" dist="38100" dir="2700000" algn="tl" rotWithShape="0">
                    <a:schemeClr val="accent5">
                      <a:lumMod val="60000"/>
                      <a:lumOff val="40000"/>
                    </a:schemeClr>
                  </a:outerShdw>
                </a:effectLst>
              </a:rPr>
              <a:t>Vrijwilligerswerk</a:t>
            </a:r>
          </a:p>
        </p:txBody>
      </p:sp>
    </p:spTree>
    <p:extLst>
      <p:ext uri="{BB962C8B-B14F-4D97-AF65-F5344CB8AC3E}">
        <p14:creationId xmlns:p14="http://schemas.microsoft.com/office/powerpoint/2010/main" val="279434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1026" y="1086800"/>
            <a:ext cx="8860565" cy="648072"/>
          </a:xfrm>
        </p:spPr>
        <p:txBody>
          <a:bodyPr/>
          <a:lstStyle/>
          <a:p>
            <a:r>
              <a:rPr lang="nl-NL" dirty="0"/>
              <a:t>Inhoud en planning van deze les</a:t>
            </a:r>
          </a:p>
        </p:txBody>
      </p:sp>
      <p:sp>
        <p:nvSpPr>
          <p:cNvPr id="3" name="Tijdelijke aanduiding voor inhoud 2"/>
          <p:cNvSpPr>
            <a:spLocks noGrp="1"/>
          </p:cNvSpPr>
          <p:nvPr>
            <p:ph idx="1"/>
          </p:nvPr>
        </p:nvSpPr>
        <p:spPr>
          <a:xfrm>
            <a:off x="1421026" y="1734872"/>
            <a:ext cx="8846773" cy="2193685"/>
          </a:xfrm>
        </p:spPr>
        <p:txBody>
          <a:bodyPr>
            <a:normAutofit fontScale="92500" lnSpcReduction="10000"/>
          </a:bodyPr>
          <a:lstStyle/>
          <a:p>
            <a:pPr marL="514350" indent="-514350">
              <a:buAutoNum type="arabicPeriod"/>
            </a:pPr>
            <a:r>
              <a:rPr lang="nl-NL" dirty="0"/>
              <a:t>Welkom en LA </a:t>
            </a:r>
          </a:p>
          <a:p>
            <a:pPr marL="514350" indent="-514350">
              <a:buAutoNum type="arabicPeriod"/>
            </a:pPr>
            <a:r>
              <a:rPr lang="nl-NL" dirty="0"/>
              <a:t>Participatiesamenleving</a:t>
            </a:r>
          </a:p>
          <a:p>
            <a:pPr marL="514350" indent="-514350">
              <a:buAutoNum type="arabicPeriod"/>
            </a:pPr>
            <a:r>
              <a:rPr lang="nl-NL" sz="2800" dirty="0"/>
              <a:t>Sociale leefbaarheid</a:t>
            </a:r>
          </a:p>
          <a:p>
            <a:pPr marL="514350" indent="-514350">
              <a:buAutoNum type="arabicPeriod"/>
            </a:pPr>
            <a:r>
              <a:rPr lang="nl-NL" sz="2800" dirty="0"/>
              <a:t>Vrijwilligerswerk </a:t>
            </a:r>
          </a:p>
          <a:p>
            <a:pPr marL="0" indent="0">
              <a:buNone/>
            </a:pPr>
            <a:r>
              <a:rPr lang="nl-NL" dirty="0"/>
              <a:t>4. Volgende week.</a:t>
            </a:r>
            <a:endParaRPr lang="nl-NL" sz="2800" dirty="0"/>
          </a:p>
        </p:txBody>
      </p:sp>
      <p:pic>
        <p:nvPicPr>
          <p:cNvPr id="4" name="Afbeelding 3">
            <a:extLst>
              <a:ext uri="{FF2B5EF4-FFF2-40B4-BE49-F238E27FC236}">
                <a16:creationId xmlns:a16="http://schemas.microsoft.com/office/drawing/2014/main" id="{5B70297F-7C64-4BA3-8534-D8941C430365}"/>
              </a:ext>
            </a:extLst>
          </p:cNvPr>
          <p:cNvPicPr>
            <a:picLocks noChangeAspect="1"/>
          </p:cNvPicPr>
          <p:nvPr/>
        </p:nvPicPr>
        <p:blipFill>
          <a:blip r:embed="rId2"/>
          <a:stretch>
            <a:fillRect/>
          </a:stretch>
        </p:blipFill>
        <p:spPr>
          <a:xfrm>
            <a:off x="6282580" y="3267767"/>
            <a:ext cx="5291281" cy="3328807"/>
          </a:xfrm>
          <a:prstGeom prst="rect">
            <a:avLst/>
          </a:prstGeom>
        </p:spPr>
      </p:pic>
    </p:spTree>
    <p:extLst>
      <p:ext uri="{BB962C8B-B14F-4D97-AF65-F5344CB8AC3E}">
        <p14:creationId xmlns:p14="http://schemas.microsoft.com/office/powerpoint/2010/main" val="179306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0"/>
            <a:ext cx="556077"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tangle 3"/>
          <p:cNvSpPr>
            <a:spLocks noChangeArrowheads="1"/>
          </p:cNvSpPr>
          <p:nvPr/>
        </p:nvSpPr>
        <p:spPr bwMode="auto">
          <a:xfrm>
            <a:off x="2502197" y="758201"/>
            <a:ext cx="3996400" cy="7694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dirty="0">
                <a:solidFill>
                  <a:srgbClr val="0070C0"/>
                </a:solidFill>
                <a:ea typeface="Calibri" pitchFamily="34" charset="0"/>
                <a:cs typeface="Arial" charset="0"/>
              </a:rPr>
              <a:t>Leerdoel </a:t>
            </a:r>
            <a:br>
              <a:rPr lang="nl-NL" sz="1100" b="1" dirty="0">
                <a:solidFill>
                  <a:srgbClr val="0070C0"/>
                </a:solidFill>
                <a:ea typeface="Calibri" pitchFamily="34" charset="0"/>
                <a:cs typeface="Arial" charset="0"/>
              </a:rPr>
            </a:br>
            <a:r>
              <a:rPr lang="nl-NL" sz="1100" dirty="0">
                <a:ea typeface="Calibri" pitchFamily="34" charset="0"/>
                <a:cs typeface="Arial" charset="0"/>
              </a:rPr>
              <a:t>Je ben op de hoogte van de duurzame aspecten binnen de verschillende specialisaties. </a:t>
            </a:r>
          </a:p>
          <a:p>
            <a:r>
              <a:rPr lang="nl-NL" sz="1100" dirty="0">
                <a:ea typeface="Calibri" pitchFamily="34" charset="0"/>
                <a:cs typeface="Arial" charset="0"/>
              </a:rPr>
              <a:t>Je informatie verzamelen door middel van deskresearch. </a:t>
            </a:r>
          </a:p>
        </p:txBody>
      </p:sp>
      <p:sp>
        <p:nvSpPr>
          <p:cNvPr id="7" name="Rectangle 4"/>
          <p:cNvSpPr>
            <a:spLocks noChangeArrowheads="1"/>
          </p:cNvSpPr>
          <p:nvPr/>
        </p:nvSpPr>
        <p:spPr bwMode="auto">
          <a:xfrm>
            <a:off x="2502197" y="1761747"/>
            <a:ext cx="3996400" cy="16158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dirty="0">
                <a:solidFill>
                  <a:srgbClr val="0070C0"/>
                </a:solidFill>
                <a:ea typeface="Calibri" pitchFamily="34" charset="0"/>
                <a:cs typeface="Arial" charset="0"/>
              </a:rPr>
              <a:t>Leerproduct</a:t>
            </a:r>
          </a:p>
          <a:p>
            <a:r>
              <a:rPr lang="nl-NL" sz="1100" dirty="0">
                <a:ea typeface="Calibri" pitchFamily="34" charset="0"/>
                <a:cs typeface="Arial" charset="0"/>
              </a:rPr>
              <a:t>Een verslag over de duurzame aspecten binnen een specialisatie. Je kiest één specialisatie. In het verslag behandel je minimaal:</a:t>
            </a:r>
          </a:p>
          <a:p>
            <a:pPr marL="171450" indent="-171450">
              <a:buFontTx/>
              <a:buChar char="-"/>
            </a:pPr>
            <a:r>
              <a:rPr lang="nl-NL" sz="1100" dirty="0">
                <a:ea typeface="Calibri" pitchFamily="34" charset="0"/>
                <a:cs typeface="Arial" charset="0"/>
              </a:rPr>
              <a:t>Duurzaamheid op het gebied van natuur en milieu </a:t>
            </a:r>
          </a:p>
          <a:p>
            <a:pPr marL="171450" indent="-171450">
              <a:buFontTx/>
              <a:buChar char="-"/>
            </a:pPr>
            <a:r>
              <a:rPr lang="nl-NL" sz="1100" dirty="0">
                <a:ea typeface="Calibri" pitchFamily="34" charset="0"/>
                <a:cs typeface="Arial" charset="0"/>
              </a:rPr>
              <a:t>Duurzaamheid op het gebied van mens en maatschappij</a:t>
            </a:r>
          </a:p>
          <a:p>
            <a:pPr marL="171450" indent="-171450">
              <a:buFontTx/>
              <a:buChar char="-"/>
            </a:pPr>
            <a:r>
              <a:rPr lang="nl-NL" sz="1100" dirty="0">
                <a:ea typeface="Calibri" pitchFamily="34" charset="0"/>
                <a:cs typeface="Arial" charset="0"/>
              </a:rPr>
              <a:t>Een probleem met duurzaamheid dat op dit moment speelt binnen het gebied </a:t>
            </a:r>
          </a:p>
          <a:p>
            <a:pPr marL="171450" indent="-171450">
              <a:buFontTx/>
              <a:buChar char="-"/>
            </a:pPr>
            <a:r>
              <a:rPr lang="nl-NL" sz="1100" dirty="0">
                <a:ea typeface="Calibri" pitchFamily="34" charset="0"/>
                <a:cs typeface="Arial" charset="0"/>
              </a:rPr>
              <a:t>3 duurzame ontwikkelingen die op dit moment plaatsvinden</a:t>
            </a:r>
          </a:p>
          <a:p>
            <a:pPr marL="171450" indent="-171450">
              <a:buFontTx/>
              <a:buChar char="-"/>
            </a:pPr>
            <a:r>
              <a:rPr lang="nl-NL" sz="1100" dirty="0">
                <a:ea typeface="Calibri" pitchFamily="34" charset="0"/>
                <a:cs typeface="Arial" charset="0"/>
              </a:rPr>
              <a:t>Jouw mening over duurzaamheid binnen de specialisatie </a:t>
            </a:r>
          </a:p>
        </p:txBody>
      </p:sp>
      <p:sp>
        <p:nvSpPr>
          <p:cNvPr id="8" name="Rectangle 5"/>
          <p:cNvSpPr>
            <a:spLocks noChangeArrowheads="1"/>
          </p:cNvSpPr>
          <p:nvPr/>
        </p:nvSpPr>
        <p:spPr bwMode="auto">
          <a:xfrm>
            <a:off x="2502197" y="3540329"/>
            <a:ext cx="3996400" cy="29700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100" b="1" dirty="0" err="1">
                <a:solidFill>
                  <a:srgbClr val="0070C0"/>
                </a:solidFill>
                <a:ea typeface="Calibri" pitchFamily="34" charset="0"/>
                <a:cs typeface="Arial" charset="0"/>
              </a:rPr>
              <a:t>Leerpad</a:t>
            </a:r>
            <a:r>
              <a:rPr lang="nl-NL" sz="1100" b="1" dirty="0">
                <a:solidFill>
                  <a:srgbClr val="0070C0"/>
                </a:solidFill>
                <a:ea typeface="Calibri" pitchFamily="34" charset="0"/>
                <a:cs typeface="Arial" charset="0"/>
              </a:rPr>
              <a:t>                                                                                      </a:t>
            </a:r>
          </a:p>
          <a:p>
            <a:pPr marL="171450" indent="-171450">
              <a:buFont typeface="Arial" panose="020B0604020202020204" pitchFamily="34" charset="0"/>
              <a:buChar char="•"/>
              <a:defRPr/>
            </a:pPr>
            <a:r>
              <a:rPr lang="nl-NL" sz="1100" dirty="0">
                <a:ea typeface="Calibri" pitchFamily="34" charset="0"/>
                <a:cs typeface="Arial" charset="0"/>
              </a:rPr>
              <a:t>Kies de specialisatie die je het meest aanspreekt en waar je je graag verder in wilt verdiepen.</a:t>
            </a:r>
          </a:p>
          <a:p>
            <a:pPr marL="171450" indent="-171450">
              <a:buFont typeface="Arial" panose="020B0604020202020204" pitchFamily="34" charset="0"/>
              <a:buChar char="•"/>
              <a:defRPr/>
            </a:pPr>
            <a:r>
              <a:rPr lang="nl-NL" sz="1100" dirty="0">
                <a:ea typeface="Calibri" pitchFamily="34" charset="0"/>
                <a:cs typeface="Arial" charset="0"/>
              </a:rPr>
              <a:t>Je gaat op zoek naar minimaal 6 verdiepende artikelen die iets schrijven over duurzaamheid in de sector. </a:t>
            </a:r>
          </a:p>
          <a:p>
            <a:pPr marL="171450" indent="-171450">
              <a:buFont typeface="Arial" panose="020B0604020202020204" pitchFamily="34" charset="0"/>
              <a:buChar char="•"/>
              <a:defRPr/>
            </a:pPr>
            <a:r>
              <a:rPr lang="nl-NL" sz="1100" dirty="0">
                <a:ea typeface="Calibri" pitchFamily="34" charset="0"/>
                <a:cs typeface="Arial" charset="0"/>
              </a:rPr>
              <a:t>Deze lees je allemaal door en je probeert een mening te vormen over het thema. Eventueel ga je nog op zoek naar extra verdiepingsmateriaal in de vorm van filmpjes, vlogs, blogs, etc. </a:t>
            </a:r>
          </a:p>
          <a:p>
            <a:pPr marL="171450" indent="-171450">
              <a:buFont typeface="Arial" panose="020B0604020202020204" pitchFamily="34" charset="0"/>
              <a:buChar char="•"/>
              <a:defRPr/>
            </a:pPr>
            <a:r>
              <a:rPr lang="nl-NL" sz="1100" dirty="0">
                <a:ea typeface="Calibri" pitchFamily="34" charset="0"/>
                <a:cs typeface="Arial" charset="0"/>
              </a:rPr>
              <a:t>Beschrijf de verschillende aspecten van duurzaamheid binnen de specialisatie. </a:t>
            </a:r>
          </a:p>
          <a:p>
            <a:pPr marL="171450" indent="-171450">
              <a:buFont typeface="Arial" panose="020B0604020202020204" pitchFamily="34" charset="0"/>
              <a:buChar char="•"/>
              <a:defRPr/>
            </a:pPr>
            <a:r>
              <a:rPr lang="nl-NL" sz="1100" dirty="0">
                <a:ea typeface="Calibri" pitchFamily="34" charset="0"/>
                <a:cs typeface="Arial" charset="0"/>
              </a:rPr>
              <a:t>In elke specialisatie zijn ook problemen en/of uitdagingen. Ga op zoek naar een probleem dat op dit moment speelt.</a:t>
            </a:r>
          </a:p>
          <a:p>
            <a:pPr marL="171450" indent="-171450">
              <a:buFont typeface="Arial" panose="020B0604020202020204" pitchFamily="34" charset="0"/>
              <a:buChar char="•"/>
              <a:defRPr/>
            </a:pPr>
            <a:r>
              <a:rPr lang="nl-NL" sz="1100" dirty="0">
                <a:ea typeface="Calibri" pitchFamily="34" charset="0"/>
                <a:cs typeface="Arial" charset="0"/>
              </a:rPr>
              <a:t>Zoek op welke ontwikkelingen er gaande zijn, vaak zijn deze ontwikkelingen een reactie op de problemen/uitdagingen. </a:t>
            </a:r>
          </a:p>
          <a:p>
            <a:pPr marL="171450" indent="-171450">
              <a:buFont typeface="Arial" panose="020B0604020202020204" pitchFamily="34" charset="0"/>
              <a:buChar char="•"/>
              <a:defRPr/>
            </a:pPr>
            <a:r>
              <a:rPr lang="nl-NL" sz="1100" dirty="0">
                <a:ea typeface="Calibri" pitchFamily="34" charset="0"/>
                <a:cs typeface="Arial" charset="0"/>
              </a:rPr>
              <a:t>Schrijf een individueel verslag volgens bovenstaande indeling. </a:t>
            </a:r>
          </a:p>
          <a:p>
            <a:pPr marL="171450" indent="-171450">
              <a:buFont typeface="Arial" panose="020B0604020202020204" pitchFamily="34" charset="0"/>
              <a:buChar char="•"/>
              <a:defRPr/>
            </a:pPr>
            <a:r>
              <a:rPr lang="nl-NL" sz="1100" dirty="0">
                <a:ea typeface="Calibri" pitchFamily="34" charset="0"/>
                <a:cs typeface="Arial" charset="0"/>
              </a:rPr>
              <a:t>Denk aan de APA bronvermelding. De artikelen moeten terug te vinden omdat ze in je document netjes zijn toegevoegd. </a:t>
            </a:r>
          </a:p>
        </p:txBody>
      </p:sp>
      <p:sp>
        <p:nvSpPr>
          <p:cNvPr id="9" name="Rectangle 6"/>
          <p:cNvSpPr>
            <a:spLocks noChangeArrowheads="1"/>
          </p:cNvSpPr>
          <p:nvPr/>
        </p:nvSpPr>
        <p:spPr bwMode="auto">
          <a:xfrm>
            <a:off x="7115690" y="761121"/>
            <a:ext cx="3328606" cy="16158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dirty="0">
                <a:solidFill>
                  <a:srgbClr val="0070C0"/>
                </a:solidFill>
                <a:ea typeface="Calibri" pitchFamily="34" charset="0"/>
                <a:cs typeface="Arial" charset="0"/>
              </a:rPr>
              <a:t>Samenwerken</a:t>
            </a:r>
            <a:r>
              <a:rPr lang="nl-NL" sz="1100" b="1" dirty="0">
                <a:ea typeface="Calibri" pitchFamily="34" charset="0"/>
                <a:cs typeface="Arial" charset="0"/>
              </a:rPr>
              <a:t>			</a:t>
            </a:r>
          </a:p>
          <a:p>
            <a:pPr marL="171450" indent="-171450">
              <a:buFont typeface="Arial" panose="020B0604020202020204" pitchFamily="34" charset="0"/>
              <a:buChar char="•"/>
              <a:defRPr/>
            </a:pPr>
            <a:r>
              <a:rPr lang="nl-NL" sz="1100" dirty="0">
                <a:ea typeface="Calibri" pitchFamily="34" charset="0"/>
                <a:cs typeface="Arial" charset="0"/>
              </a:rPr>
              <a:t>Plaats je product in je portfolio en vraag om feedback.</a:t>
            </a:r>
          </a:p>
          <a:p>
            <a:pPr marL="171450" indent="-171450" eaLnBrk="0" hangingPunct="0">
              <a:buFont typeface="Arial" pitchFamily="34" charset="0"/>
              <a:buChar char="•"/>
            </a:pPr>
            <a:r>
              <a:rPr lang="nl-NL" sz="1100" dirty="0">
                <a:ea typeface="Calibri" pitchFamily="34" charset="0"/>
                <a:cs typeface="Arial" charset="0"/>
              </a:rPr>
              <a:t>Bekijk leerproducten van anderen in hun portfolio en geef feedback.</a:t>
            </a:r>
          </a:p>
          <a:p>
            <a:pPr marL="171450" indent="-171450" eaLnBrk="0" hangingPunct="0">
              <a:buFont typeface="Arial" pitchFamily="34" charset="0"/>
              <a:buChar char="•"/>
            </a:pPr>
            <a:r>
              <a:rPr lang="nl-NL" sz="1100" dirty="0">
                <a:ea typeface="Calibri" pitchFamily="34" charset="0"/>
                <a:cs typeface="Arial" charset="0"/>
              </a:rPr>
              <a:t>Verbeter je leerproduct en plaats versie 2</a:t>
            </a:r>
          </a:p>
          <a:p>
            <a:pPr marL="171450" indent="-171450" eaLnBrk="0" hangingPunct="0">
              <a:buFont typeface="Arial" pitchFamily="34" charset="0"/>
              <a:buChar char="•"/>
            </a:pPr>
            <a:r>
              <a:rPr lang="nl-NL" sz="1100" dirty="0">
                <a:ea typeface="Calibri" pitchFamily="34" charset="0"/>
                <a:cs typeface="Arial" charset="0"/>
              </a:rPr>
              <a:t>Deze opdracht doe je alleen</a:t>
            </a:r>
          </a:p>
          <a:p>
            <a:pPr marL="171450" indent="-171450" eaLnBrk="0" hangingPunct="0">
              <a:buFont typeface="Arial" pitchFamily="34" charset="0"/>
              <a:buChar char="•"/>
            </a:pPr>
            <a:r>
              <a:rPr lang="nl-NL" sz="1100" dirty="0">
                <a:ea typeface="Calibri" pitchFamily="34" charset="0"/>
                <a:cs typeface="Arial" charset="0"/>
              </a:rPr>
              <a:t>Versie 1 11-12-2019</a:t>
            </a:r>
          </a:p>
          <a:p>
            <a:pPr marL="171450" indent="-171450" eaLnBrk="0" hangingPunct="0">
              <a:buFont typeface="Arial" pitchFamily="34" charset="0"/>
              <a:buChar char="•"/>
            </a:pPr>
            <a:r>
              <a:rPr lang="nl-NL" sz="1100" dirty="0">
                <a:ea typeface="Calibri" pitchFamily="34" charset="0"/>
                <a:cs typeface="Arial" charset="0"/>
              </a:rPr>
              <a:t>Versie </a:t>
            </a:r>
            <a:r>
              <a:rPr lang="nl-NL" sz="1100">
                <a:ea typeface="Calibri" pitchFamily="34" charset="0"/>
                <a:cs typeface="Arial" charset="0"/>
              </a:rPr>
              <a:t>2 10-01-2020</a:t>
            </a:r>
            <a:endParaRPr lang="nl-NL" sz="1100" dirty="0">
              <a:ea typeface="Calibri" pitchFamily="34" charset="0"/>
              <a:cs typeface="Arial" charset="0"/>
            </a:endParaRPr>
          </a:p>
        </p:txBody>
      </p:sp>
      <p:sp>
        <p:nvSpPr>
          <p:cNvPr id="10" name="Rectangle 8"/>
          <p:cNvSpPr>
            <a:spLocks noChangeArrowheads="1"/>
          </p:cNvSpPr>
          <p:nvPr/>
        </p:nvSpPr>
        <p:spPr bwMode="auto">
          <a:xfrm>
            <a:off x="7115689" y="2485021"/>
            <a:ext cx="3328606" cy="9387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dirty="0">
                <a:solidFill>
                  <a:srgbClr val="0070C0"/>
                </a:solidFill>
                <a:ea typeface="Calibri" pitchFamily="34" charset="0"/>
                <a:cs typeface="Arial" charset="0"/>
              </a:rPr>
              <a:t>Bijeenkomsten</a:t>
            </a:r>
          </a:p>
          <a:p>
            <a:pPr marL="171450" indent="-171450">
              <a:buFont typeface="Arial" pitchFamily="34" charset="0"/>
              <a:buChar char="•"/>
              <a:defRPr/>
            </a:pPr>
            <a:r>
              <a:rPr lang="nl-NL" sz="1100" dirty="0">
                <a:ea typeface="Calibri" pitchFamily="34" charset="0"/>
                <a:cs typeface="Arial" charset="0"/>
              </a:rPr>
              <a:t>Introductie leerarrangement</a:t>
            </a:r>
          </a:p>
          <a:p>
            <a:pPr marL="171450" indent="-171450">
              <a:buFont typeface="Arial" pitchFamily="34" charset="0"/>
              <a:buChar char="•"/>
              <a:defRPr/>
            </a:pPr>
            <a:r>
              <a:rPr lang="nl-NL" sz="1100" dirty="0">
                <a:ea typeface="Calibri" pitchFamily="34" charset="0"/>
                <a:cs typeface="Arial" charset="0"/>
              </a:rPr>
              <a:t>Expert lessen </a:t>
            </a:r>
          </a:p>
          <a:p>
            <a:pPr marL="171450" indent="-171450">
              <a:buFont typeface="Arial" pitchFamily="34" charset="0"/>
              <a:buChar char="•"/>
              <a:defRPr/>
            </a:pPr>
            <a:r>
              <a:rPr lang="nl-NL" sz="1100" dirty="0">
                <a:ea typeface="Calibri" pitchFamily="34" charset="0"/>
                <a:cs typeface="Arial" charset="0"/>
              </a:rPr>
              <a:t>Lessen duurzame ontwikkeling/Verborgen impact</a:t>
            </a:r>
          </a:p>
          <a:p>
            <a:pPr marL="171450" indent="-171450">
              <a:buFont typeface="Arial" pitchFamily="34" charset="0"/>
              <a:buChar char="•"/>
              <a:defRPr/>
            </a:pPr>
            <a:r>
              <a:rPr lang="nl-NL" sz="1100" dirty="0">
                <a:ea typeface="Calibri" pitchFamily="34" charset="0"/>
                <a:cs typeface="Arial" charset="0"/>
              </a:rPr>
              <a:t>Zelfwerkuren</a:t>
            </a:r>
          </a:p>
        </p:txBody>
      </p:sp>
      <p:sp>
        <p:nvSpPr>
          <p:cNvPr id="11" name="Rectangle 8"/>
          <p:cNvSpPr>
            <a:spLocks noChangeArrowheads="1"/>
          </p:cNvSpPr>
          <p:nvPr/>
        </p:nvSpPr>
        <p:spPr bwMode="auto">
          <a:xfrm>
            <a:off x="7115689" y="3549375"/>
            <a:ext cx="3328606" cy="9387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dirty="0">
                <a:solidFill>
                  <a:srgbClr val="0070C0"/>
                </a:solidFill>
                <a:ea typeface="Calibri" pitchFamily="34" charset="0"/>
                <a:cs typeface="Arial" charset="0"/>
              </a:rPr>
              <a:t>Bronnen</a:t>
            </a:r>
          </a:p>
          <a:p>
            <a:pPr>
              <a:defRPr/>
            </a:pPr>
            <a:r>
              <a:rPr lang="nl-NL" sz="1100" dirty="0">
                <a:ea typeface="Calibri" pitchFamily="34" charset="0"/>
                <a:cs typeface="Arial" charset="0"/>
              </a:rPr>
              <a:t>VLC, De verborgen impact, internet onderwerpen: duurzaamheid, duurzame ontwikkeling, </a:t>
            </a:r>
            <a:r>
              <a:rPr lang="nl-NL" sz="1100" dirty="0" err="1">
                <a:ea typeface="Calibri" pitchFamily="34" charset="0"/>
                <a:cs typeface="Arial" charset="0"/>
              </a:rPr>
              <a:t>foodwaste</a:t>
            </a:r>
            <a:r>
              <a:rPr lang="nl-NL" sz="1100" dirty="0">
                <a:ea typeface="Calibri" pitchFamily="34" charset="0"/>
                <a:cs typeface="Arial" charset="0"/>
              </a:rPr>
              <a:t>, klimaatadaptatie, klimaatneutraal, energieneutraal, duurzame evenementen </a:t>
            </a:r>
            <a:endParaRPr lang="nl-NL" sz="1100" b="1" dirty="0">
              <a:solidFill>
                <a:srgbClr val="0070C0"/>
              </a:solidFill>
              <a:ea typeface="Calibri" pitchFamily="34" charset="0"/>
              <a:cs typeface="Arial" charset="0"/>
            </a:endParaRPr>
          </a:p>
        </p:txBody>
      </p:sp>
      <p:sp>
        <p:nvSpPr>
          <p:cNvPr id="12" name="Rechthoek 11"/>
          <p:cNvSpPr/>
          <p:nvPr/>
        </p:nvSpPr>
        <p:spPr>
          <a:xfrm>
            <a:off x="2032001" y="6607973"/>
            <a:ext cx="8636000" cy="266389"/>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567424" y="130755"/>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dirty="0">
                <a:latin typeface="Calibri" pitchFamily="34" charset="0"/>
              </a:rPr>
              <a:t>1920_DWI_2_Duurzaamheid in een specialisatie</a:t>
            </a:r>
          </a:p>
        </p:txBody>
      </p:sp>
      <p:pic>
        <p:nvPicPr>
          <p:cNvPr id="18" name="Afbeelding 17"/>
          <p:cNvPicPr>
            <a:picLocks noChangeAspect="1"/>
          </p:cNvPicPr>
          <p:nvPr/>
        </p:nvPicPr>
        <p:blipFill>
          <a:blip r:embed="rId3" cstate="print"/>
          <a:stretch>
            <a:fillRect/>
          </a:stretch>
        </p:blipFill>
        <p:spPr>
          <a:xfrm>
            <a:off x="1493415" y="0"/>
            <a:ext cx="1053380" cy="756400"/>
          </a:xfrm>
          <a:prstGeom prst="rect">
            <a:avLst/>
          </a:prstGeom>
        </p:spPr>
      </p:pic>
      <p:pic>
        <p:nvPicPr>
          <p:cNvPr id="19" name="Afbeelding 18"/>
          <p:cNvPicPr>
            <a:picLocks noChangeAspect="1"/>
          </p:cNvPicPr>
          <p:nvPr/>
        </p:nvPicPr>
        <p:blipFill rotWithShape="1">
          <a:blip r:embed="rId4" cstate="print"/>
          <a:srcRect l="21805" r="10840"/>
          <a:stretch/>
        </p:blipFill>
        <p:spPr>
          <a:xfrm>
            <a:off x="2141559" y="758201"/>
            <a:ext cx="299335" cy="412425"/>
          </a:xfrm>
          <a:prstGeom prst="rect">
            <a:avLst/>
          </a:prstGeom>
        </p:spPr>
      </p:pic>
      <p:pic>
        <p:nvPicPr>
          <p:cNvPr id="20" name="Afbeelding 19"/>
          <p:cNvPicPr>
            <a:picLocks noChangeAspect="1"/>
          </p:cNvPicPr>
          <p:nvPr/>
        </p:nvPicPr>
        <p:blipFill>
          <a:blip r:embed="rId5" cstate="print"/>
          <a:stretch>
            <a:fillRect/>
          </a:stretch>
        </p:blipFill>
        <p:spPr>
          <a:xfrm>
            <a:off x="2167175" y="1794787"/>
            <a:ext cx="263290" cy="321303"/>
          </a:xfrm>
          <a:prstGeom prst="rect">
            <a:avLst/>
          </a:prstGeom>
        </p:spPr>
      </p:pic>
      <p:pic>
        <p:nvPicPr>
          <p:cNvPr id="21" name="Afbeelding 20"/>
          <p:cNvPicPr>
            <a:picLocks noChangeAspect="1"/>
          </p:cNvPicPr>
          <p:nvPr/>
        </p:nvPicPr>
        <p:blipFill>
          <a:blip r:embed="rId6" cstate="print"/>
          <a:stretch>
            <a:fillRect/>
          </a:stretch>
        </p:blipFill>
        <p:spPr>
          <a:xfrm>
            <a:off x="2198693" y="3549375"/>
            <a:ext cx="266283" cy="416301"/>
          </a:xfrm>
          <a:prstGeom prst="rect">
            <a:avLst/>
          </a:prstGeom>
        </p:spPr>
      </p:pic>
      <p:pic>
        <p:nvPicPr>
          <p:cNvPr id="22" name="Afbeelding 21"/>
          <p:cNvPicPr>
            <a:picLocks noChangeAspect="1"/>
          </p:cNvPicPr>
          <p:nvPr/>
        </p:nvPicPr>
        <p:blipFill>
          <a:blip r:embed="rId7" cstate="print"/>
          <a:stretch>
            <a:fillRect/>
          </a:stretch>
        </p:blipFill>
        <p:spPr>
          <a:xfrm>
            <a:off x="6640250" y="766702"/>
            <a:ext cx="385812" cy="263054"/>
          </a:xfrm>
          <a:prstGeom prst="rect">
            <a:avLst/>
          </a:prstGeom>
        </p:spPr>
      </p:pic>
      <p:pic>
        <p:nvPicPr>
          <p:cNvPr id="23" name="Afbeelding 22"/>
          <p:cNvPicPr>
            <a:picLocks noChangeAspect="1"/>
          </p:cNvPicPr>
          <p:nvPr/>
        </p:nvPicPr>
        <p:blipFill>
          <a:blip r:embed="rId8" cstate="print"/>
          <a:stretch>
            <a:fillRect/>
          </a:stretch>
        </p:blipFill>
        <p:spPr>
          <a:xfrm>
            <a:off x="6767979" y="3534176"/>
            <a:ext cx="299225" cy="290796"/>
          </a:xfrm>
          <a:prstGeom prst="rect">
            <a:avLst/>
          </a:prstGeom>
        </p:spPr>
      </p:pic>
      <p:pic>
        <p:nvPicPr>
          <p:cNvPr id="24" name="Afbeelding 23"/>
          <p:cNvPicPr>
            <a:picLocks noChangeAspect="1"/>
          </p:cNvPicPr>
          <p:nvPr/>
        </p:nvPicPr>
        <p:blipFill rotWithShape="1">
          <a:blip r:embed="rId9" cstate="print"/>
          <a:srcRect l="17050" t="33024" r="61669" b="30375"/>
          <a:stretch/>
        </p:blipFill>
        <p:spPr>
          <a:xfrm>
            <a:off x="6742022" y="2485021"/>
            <a:ext cx="269390" cy="260485"/>
          </a:xfrm>
          <a:prstGeom prst="rect">
            <a:avLst/>
          </a:prstGeom>
        </p:spPr>
      </p:pic>
      <p:pic>
        <p:nvPicPr>
          <p:cNvPr id="2" name="Afbeelding 1"/>
          <p:cNvPicPr>
            <a:picLocks noChangeAspect="1"/>
          </p:cNvPicPr>
          <p:nvPr/>
        </p:nvPicPr>
        <p:blipFill>
          <a:blip r:embed="rId10"/>
          <a:stretch>
            <a:fillRect/>
          </a:stretch>
        </p:blipFill>
        <p:spPr>
          <a:xfrm>
            <a:off x="7241706" y="4746291"/>
            <a:ext cx="3076575" cy="1485900"/>
          </a:xfrm>
          <a:prstGeom prst="rect">
            <a:avLst/>
          </a:prstGeom>
        </p:spPr>
      </p:pic>
    </p:spTree>
    <p:extLst>
      <p:ext uri="{BB962C8B-B14F-4D97-AF65-F5344CB8AC3E}">
        <p14:creationId xmlns:p14="http://schemas.microsoft.com/office/powerpoint/2010/main" val="45223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3651D288-C91F-47A0-AFC2-9E293FBA7374}"/>
              </a:ext>
            </a:extLst>
          </p:cNvPr>
          <p:cNvGraphicFramePr>
            <a:graphicFrameLocks noGrp="1"/>
          </p:cNvGraphicFramePr>
          <p:nvPr>
            <p:extLst>
              <p:ext uri="{D42A27DB-BD31-4B8C-83A1-F6EECF244321}">
                <p14:modId xmlns:p14="http://schemas.microsoft.com/office/powerpoint/2010/main" val="933276073"/>
              </p:ext>
            </p:extLst>
          </p:nvPr>
        </p:nvGraphicFramePr>
        <p:xfrm>
          <a:off x="1966604" y="1928086"/>
          <a:ext cx="4126253" cy="3487611"/>
        </p:xfrm>
        <a:graphic>
          <a:graphicData uri="http://schemas.openxmlformats.org/drawingml/2006/table">
            <a:tbl>
              <a:tblPr firstRow="1" firstCol="1" bandRow="1"/>
              <a:tblGrid>
                <a:gridCol w="4126253">
                  <a:extLst>
                    <a:ext uri="{9D8B030D-6E8A-4147-A177-3AD203B41FA5}">
                      <a16:colId xmlns:a16="http://schemas.microsoft.com/office/drawing/2014/main" val="297733133"/>
                    </a:ext>
                  </a:extLst>
                </a:gridCol>
              </a:tblGrid>
              <a:tr h="350564">
                <a:tc>
                  <a:txBody>
                    <a:bodyPr/>
                    <a:lstStyle/>
                    <a:p>
                      <a:pPr>
                        <a:lnSpc>
                          <a:spcPct val="107000"/>
                        </a:lnSpc>
                        <a:spcBef>
                          <a:spcPts val="200"/>
                        </a:spcBef>
                        <a:spcAft>
                          <a:spcPts val="200"/>
                        </a:spcAft>
                        <a:tabLst>
                          <a:tab pos="180340" algn="l"/>
                        </a:tabLst>
                      </a:pPr>
                      <a:r>
                        <a:rPr lang="nl-NL" sz="1600">
                          <a:solidFill>
                            <a:srgbClr val="000000"/>
                          </a:solidFill>
                          <a:effectLst/>
                          <a:latin typeface="Arial" panose="020B0604020202020204" pitchFamily="34" charset="0"/>
                          <a:ea typeface="Calibri" panose="020F0502020204030204" pitchFamily="34" charset="0"/>
                          <a:cs typeface="Arial" panose="020B0604020202020204" pitchFamily="34" charset="0"/>
                        </a:rPr>
                        <a:t>Participeren</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08259750"/>
                  </a:ext>
                </a:extLst>
              </a:tr>
              <a:tr h="350564">
                <a:tc>
                  <a:txBody>
                    <a:bodyPr/>
                    <a:lstStyle/>
                    <a:p>
                      <a:pPr>
                        <a:lnSpc>
                          <a:spcPct val="107000"/>
                        </a:lnSpc>
                        <a:spcBef>
                          <a:spcPts val="200"/>
                        </a:spcBef>
                        <a:spcAft>
                          <a:spcPts val="200"/>
                        </a:spcAft>
                        <a:tabLst>
                          <a:tab pos="180340" algn="l"/>
                        </a:tabLst>
                      </a:pPr>
                      <a:r>
                        <a:rPr lang="nl-NL" sz="1600">
                          <a:solidFill>
                            <a:srgbClr val="000000"/>
                          </a:solidFill>
                          <a:effectLst/>
                          <a:latin typeface="Arial" panose="020B0604020202020204" pitchFamily="34" charset="0"/>
                          <a:ea typeface="Calibri" panose="020F0502020204030204" pitchFamily="34" charset="0"/>
                          <a:cs typeface="Arial" panose="020B0604020202020204" pitchFamily="34" charset="0"/>
                        </a:rPr>
                        <a:t>Participatiesamenleving</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288711925"/>
                  </a:ext>
                </a:extLst>
              </a:tr>
              <a:tr h="350564">
                <a:tc>
                  <a:txBody>
                    <a:bodyPr/>
                    <a:lstStyle/>
                    <a:p>
                      <a:pPr>
                        <a:lnSpc>
                          <a:spcPct val="107000"/>
                        </a:lnSpc>
                        <a:spcBef>
                          <a:spcPts val="200"/>
                        </a:spcBef>
                        <a:spcAft>
                          <a:spcPts val="200"/>
                        </a:spcAft>
                        <a:tabLst>
                          <a:tab pos="180340" algn="l"/>
                        </a:tabLst>
                      </a:pPr>
                      <a:r>
                        <a:rPr lang="nl-NL" sz="1600">
                          <a:solidFill>
                            <a:srgbClr val="000000"/>
                          </a:solidFill>
                          <a:effectLst/>
                          <a:latin typeface="Arial" panose="020B0604020202020204" pitchFamily="34" charset="0"/>
                          <a:ea typeface="Calibri" panose="020F0502020204030204" pitchFamily="34" charset="0"/>
                          <a:cs typeface="Arial" panose="020B0604020202020204" pitchFamily="34" charset="0"/>
                        </a:rPr>
                        <a:t>Verzorgingsstaat</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38536655"/>
                  </a:ext>
                </a:extLst>
              </a:tr>
              <a:tr h="350564">
                <a:tc>
                  <a:txBody>
                    <a:bodyPr/>
                    <a:lstStyle/>
                    <a:p>
                      <a:pPr>
                        <a:lnSpc>
                          <a:spcPct val="107000"/>
                        </a:lnSpc>
                        <a:spcBef>
                          <a:spcPts val="200"/>
                        </a:spcBef>
                        <a:spcAft>
                          <a:spcPts val="200"/>
                        </a:spcAft>
                        <a:tabLst>
                          <a:tab pos="180340" algn="l"/>
                        </a:tabLst>
                      </a:pPr>
                      <a:r>
                        <a:rPr lang="nl-NL" sz="1600">
                          <a:solidFill>
                            <a:srgbClr val="000000"/>
                          </a:solidFill>
                          <a:effectLst/>
                          <a:latin typeface="Arial" panose="020B0604020202020204" pitchFamily="34" charset="0"/>
                          <a:ea typeface="Calibri" panose="020F0502020204030204" pitchFamily="34" charset="0"/>
                          <a:cs typeface="Arial" panose="020B0604020202020204" pitchFamily="34" charset="0"/>
                        </a:rPr>
                        <a:t>Sociaal ondernemen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48841339"/>
                  </a:ext>
                </a:extLst>
              </a:tr>
              <a:tr h="350564">
                <a:tc>
                  <a:txBody>
                    <a:bodyPr/>
                    <a:lstStyle/>
                    <a:p>
                      <a:pPr>
                        <a:lnSpc>
                          <a:spcPct val="107000"/>
                        </a:lnSpc>
                        <a:spcBef>
                          <a:spcPts val="200"/>
                        </a:spcBef>
                        <a:spcAft>
                          <a:spcPts val="200"/>
                        </a:spcAft>
                        <a:tabLst>
                          <a:tab pos="180340" algn="l"/>
                        </a:tabLst>
                      </a:pPr>
                      <a:r>
                        <a:rPr lang="nl-NL" sz="1600">
                          <a:solidFill>
                            <a:srgbClr val="000000"/>
                          </a:solidFill>
                          <a:effectLst/>
                          <a:latin typeface="Arial" panose="020B0604020202020204" pitchFamily="34" charset="0"/>
                          <a:ea typeface="Calibri" panose="020F0502020204030204" pitchFamily="34" charset="0"/>
                          <a:cs typeface="Arial" panose="020B0604020202020204" pitchFamily="34" charset="0"/>
                        </a:rPr>
                        <a:t>Not-for-profit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996635174"/>
                  </a:ext>
                </a:extLst>
              </a:tr>
              <a:tr h="350564">
                <a:tc>
                  <a:txBody>
                    <a:bodyPr/>
                    <a:lstStyle/>
                    <a:p>
                      <a:pPr>
                        <a:lnSpc>
                          <a:spcPct val="107000"/>
                        </a:lnSpc>
                        <a:spcBef>
                          <a:spcPts val="200"/>
                        </a:spcBef>
                        <a:spcAft>
                          <a:spcPts val="200"/>
                        </a:spcAft>
                        <a:tabLst>
                          <a:tab pos="180340" algn="l"/>
                        </a:tabLst>
                      </a:pPr>
                      <a:r>
                        <a:rPr lang="nl-NL" sz="1600">
                          <a:solidFill>
                            <a:srgbClr val="000000"/>
                          </a:solidFill>
                          <a:effectLst/>
                          <a:latin typeface="Arial" panose="020B0604020202020204" pitchFamily="34" charset="0"/>
                          <a:ea typeface="Calibri" panose="020F0502020204030204" pitchFamily="34" charset="0"/>
                          <a:cs typeface="Arial" panose="020B0604020202020204" pitchFamily="34" charset="0"/>
                        </a:rPr>
                        <a:t>Vrijwilligerswerk</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39972370"/>
                  </a:ext>
                </a:extLst>
              </a:tr>
              <a:tr h="350564">
                <a:tc>
                  <a:txBody>
                    <a:bodyPr/>
                    <a:lstStyle/>
                    <a:p>
                      <a:pPr>
                        <a:lnSpc>
                          <a:spcPct val="107000"/>
                        </a:lnSpc>
                        <a:spcBef>
                          <a:spcPts val="200"/>
                        </a:spcBef>
                        <a:spcAft>
                          <a:spcPts val="200"/>
                        </a:spcAft>
                        <a:tabLst>
                          <a:tab pos="180340" algn="l"/>
                        </a:tabLst>
                      </a:pPr>
                      <a:r>
                        <a:rPr lang="nl-NL" sz="1600">
                          <a:solidFill>
                            <a:srgbClr val="000000"/>
                          </a:solidFill>
                          <a:effectLst/>
                          <a:latin typeface="Arial" panose="020B0604020202020204" pitchFamily="34" charset="0"/>
                          <a:ea typeface="Calibri" panose="020F0502020204030204" pitchFamily="34" charset="0"/>
                          <a:cs typeface="Arial" panose="020B0604020202020204" pitchFamily="34" charset="0"/>
                        </a:rPr>
                        <a:t>Sociale leefbaarheid</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194936700"/>
                  </a:ext>
                </a:extLst>
              </a:tr>
              <a:tr h="350564">
                <a:tc>
                  <a:txBody>
                    <a:bodyPr/>
                    <a:lstStyle/>
                    <a:p>
                      <a:pPr>
                        <a:lnSpc>
                          <a:spcPct val="107000"/>
                        </a:lnSpc>
                        <a:spcBef>
                          <a:spcPts val="200"/>
                        </a:spcBef>
                        <a:spcAft>
                          <a:spcPts val="200"/>
                        </a:spcAft>
                        <a:tabLst>
                          <a:tab pos="180340" algn="l"/>
                        </a:tabLst>
                      </a:pPr>
                      <a:r>
                        <a:rPr lang="nl-NL" sz="1600">
                          <a:solidFill>
                            <a:srgbClr val="000000"/>
                          </a:solidFill>
                          <a:effectLst/>
                          <a:latin typeface="Arial" panose="020B0604020202020204" pitchFamily="34" charset="0"/>
                          <a:ea typeface="Calibri" panose="020F0502020204030204" pitchFamily="34" charset="0"/>
                          <a:cs typeface="Arial" panose="020B0604020202020204" pitchFamily="34" charset="0"/>
                        </a:rPr>
                        <a:t>Demografie en doelgroepen in de wijk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885030432"/>
                  </a:ext>
                </a:extLst>
              </a:tr>
              <a:tr h="332535">
                <a:tc>
                  <a:txBody>
                    <a:bodyPr/>
                    <a:lstStyle/>
                    <a:p>
                      <a:pPr>
                        <a:lnSpc>
                          <a:spcPct val="107000"/>
                        </a:lnSpc>
                        <a:spcBef>
                          <a:spcPts val="200"/>
                        </a:spcBef>
                        <a:spcAft>
                          <a:spcPts val="200"/>
                        </a:spcAft>
                        <a:tabLst>
                          <a:tab pos="180340" algn="l"/>
                        </a:tabLst>
                      </a:pPr>
                      <a:r>
                        <a:rPr lang="nl-NL" sz="1600">
                          <a:solidFill>
                            <a:srgbClr val="000000"/>
                          </a:solidFill>
                          <a:effectLst/>
                          <a:latin typeface="Arial" panose="020B0604020202020204" pitchFamily="34" charset="0"/>
                          <a:ea typeface="Calibri" panose="020F0502020204030204" pitchFamily="34" charset="0"/>
                          <a:cs typeface="Arial" panose="020B0604020202020204" pitchFamily="34" charset="0"/>
                        </a:rPr>
                        <a:t>Overheidstaken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29423207"/>
                  </a:ext>
                </a:extLst>
              </a:tr>
              <a:tr h="350564">
                <a:tc>
                  <a:txBody>
                    <a:bodyPr/>
                    <a:lstStyle/>
                    <a:p>
                      <a:pPr>
                        <a:lnSpc>
                          <a:spcPct val="107000"/>
                        </a:lnSpc>
                        <a:spcBef>
                          <a:spcPts val="200"/>
                        </a:spcBef>
                        <a:spcAft>
                          <a:spcPts val="200"/>
                        </a:spcAft>
                        <a:tabLst>
                          <a:tab pos="180340" algn="l"/>
                        </a:tabLst>
                      </a:pPr>
                      <a:r>
                        <a:rPr lang="nl-N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Subsidies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092560877"/>
                  </a:ext>
                </a:extLst>
              </a:tr>
            </a:tbl>
          </a:graphicData>
        </a:graphic>
      </p:graphicFrame>
      <p:sp>
        <p:nvSpPr>
          <p:cNvPr id="3" name="Tekstvak 2">
            <a:extLst>
              <a:ext uri="{FF2B5EF4-FFF2-40B4-BE49-F238E27FC236}">
                <a16:creationId xmlns:a16="http://schemas.microsoft.com/office/drawing/2014/main" id="{9B18BF91-806E-4EA7-9A2F-3DFB1B7F36A8}"/>
              </a:ext>
            </a:extLst>
          </p:cNvPr>
          <p:cNvSpPr txBox="1"/>
          <p:nvPr/>
        </p:nvSpPr>
        <p:spPr>
          <a:xfrm>
            <a:off x="1774926" y="1225485"/>
            <a:ext cx="7360102" cy="523220"/>
          </a:xfrm>
          <a:prstGeom prst="rect">
            <a:avLst/>
          </a:prstGeom>
          <a:noFill/>
        </p:spPr>
        <p:txBody>
          <a:bodyPr wrap="square" rtlCol="0">
            <a:spAutoFit/>
          </a:bodyPr>
          <a:lstStyle/>
          <a:p>
            <a:r>
              <a:rPr lang="nl-NL" sz="2800" b="1" dirty="0">
                <a:solidFill>
                  <a:schemeClr val="accent3"/>
                </a:solidFill>
              </a:rPr>
              <a:t>Begrippenlijst voor Stad &amp; Wijk van periode 2</a:t>
            </a:r>
            <a:r>
              <a:rPr lang="nl-NL" b="1" dirty="0">
                <a:solidFill>
                  <a:schemeClr val="accent3"/>
                </a:solidFill>
              </a:rPr>
              <a:t>:</a:t>
            </a:r>
          </a:p>
        </p:txBody>
      </p:sp>
      <p:sp>
        <p:nvSpPr>
          <p:cNvPr id="4" name="Golf 3">
            <a:extLst>
              <a:ext uri="{FF2B5EF4-FFF2-40B4-BE49-F238E27FC236}">
                <a16:creationId xmlns:a16="http://schemas.microsoft.com/office/drawing/2014/main" id="{417F7638-1C68-41B8-AA96-9B721F24B660}"/>
              </a:ext>
            </a:extLst>
          </p:cNvPr>
          <p:cNvSpPr/>
          <p:nvPr/>
        </p:nvSpPr>
        <p:spPr>
          <a:xfrm rot="614306">
            <a:off x="8201321" y="3470113"/>
            <a:ext cx="3261674" cy="279976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Cavolini" panose="020B0502040204020203" pitchFamily="66" charset="0"/>
                <a:cs typeface="Cavolini" panose="020B0502040204020203" pitchFamily="66" charset="0"/>
              </a:rPr>
              <a:t>Zodra deze lijst door Nijmegen is goedgekeurd, komt ‘ie op Wiki!</a:t>
            </a:r>
          </a:p>
        </p:txBody>
      </p:sp>
    </p:spTree>
    <p:extLst>
      <p:ext uri="{BB962C8B-B14F-4D97-AF65-F5344CB8AC3E}">
        <p14:creationId xmlns:p14="http://schemas.microsoft.com/office/powerpoint/2010/main" val="254976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129613E-3BD4-4C31-8597-803834DF6EE6}"/>
              </a:ext>
            </a:extLst>
          </p:cNvPr>
          <p:cNvSpPr/>
          <p:nvPr/>
        </p:nvSpPr>
        <p:spPr>
          <a:xfrm>
            <a:off x="1576129" y="1302413"/>
            <a:ext cx="3761735" cy="523220"/>
          </a:xfrm>
          <a:prstGeom prst="rect">
            <a:avLst/>
          </a:prstGeom>
        </p:spPr>
        <p:txBody>
          <a:bodyPr wrap="none">
            <a:spAutoFit/>
          </a:bodyPr>
          <a:lstStyle/>
          <a:p>
            <a:r>
              <a:rPr lang="nl-NL" sz="2800" b="1" dirty="0">
                <a:solidFill>
                  <a:schemeClr val="accent3"/>
                </a:solidFill>
              </a:rPr>
              <a:t>Participatiesamenleving</a:t>
            </a:r>
          </a:p>
        </p:txBody>
      </p:sp>
      <p:sp>
        <p:nvSpPr>
          <p:cNvPr id="5" name="Tijdelijke aanduiding voor inhoud 2">
            <a:extLst>
              <a:ext uri="{FF2B5EF4-FFF2-40B4-BE49-F238E27FC236}">
                <a16:creationId xmlns:a16="http://schemas.microsoft.com/office/drawing/2014/main" id="{392A011F-BA26-4AEC-B37F-5ABBC3140B73}"/>
              </a:ext>
            </a:extLst>
          </p:cNvPr>
          <p:cNvSpPr txBox="1">
            <a:spLocks/>
          </p:cNvSpPr>
          <p:nvPr/>
        </p:nvSpPr>
        <p:spPr>
          <a:xfrm>
            <a:off x="1576129" y="1944753"/>
            <a:ext cx="7190797" cy="23100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400" dirty="0"/>
              <a:t>Introductie:</a:t>
            </a:r>
            <a:endParaRPr lang="nl-NL" sz="2400" dirty="0">
              <a:hlinkClick r:id="rId2"/>
            </a:endParaRPr>
          </a:p>
          <a:p>
            <a:pPr marL="0" indent="0">
              <a:buNone/>
            </a:pPr>
            <a:r>
              <a:rPr lang="nl-NL" dirty="0">
                <a:hlinkClick r:id="rId2"/>
              </a:rPr>
              <a:t>https://youtu.be/LrKq13PhzBE</a:t>
            </a:r>
            <a:endParaRPr lang="nl-NL" dirty="0"/>
          </a:p>
        </p:txBody>
      </p:sp>
      <p:pic>
        <p:nvPicPr>
          <p:cNvPr id="7" name="Afbeelding 6">
            <a:extLst>
              <a:ext uri="{FF2B5EF4-FFF2-40B4-BE49-F238E27FC236}">
                <a16:creationId xmlns:a16="http://schemas.microsoft.com/office/drawing/2014/main" id="{1D7DC417-C0BD-4EB2-A5F6-5CB8AD124F47}"/>
              </a:ext>
            </a:extLst>
          </p:cNvPr>
          <p:cNvPicPr>
            <a:picLocks noChangeAspect="1"/>
          </p:cNvPicPr>
          <p:nvPr/>
        </p:nvPicPr>
        <p:blipFill>
          <a:blip r:embed="rId3"/>
          <a:stretch>
            <a:fillRect/>
          </a:stretch>
        </p:blipFill>
        <p:spPr>
          <a:xfrm>
            <a:off x="7822671" y="3429000"/>
            <a:ext cx="4177650" cy="3214832"/>
          </a:xfrm>
          <a:prstGeom prst="rect">
            <a:avLst/>
          </a:prstGeom>
        </p:spPr>
      </p:pic>
      <p:sp>
        <p:nvSpPr>
          <p:cNvPr id="3" name="Tekstvak 2">
            <a:extLst>
              <a:ext uri="{FF2B5EF4-FFF2-40B4-BE49-F238E27FC236}">
                <a16:creationId xmlns:a16="http://schemas.microsoft.com/office/drawing/2014/main" id="{87C241D8-49D8-4822-AA2F-F3A800D1F356}"/>
              </a:ext>
            </a:extLst>
          </p:cNvPr>
          <p:cNvSpPr txBox="1"/>
          <p:nvPr/>
        </p:nvSpPr>
        <p:spPr>
          <a:xfrm>
            <a:off x="1642336" y="3669996"/>
            <a:ext cx="3629320" cy="584775"/>
          </a:xfrm>
          <a:prstGeom prst="rect">
            <a:avLst/>
          </a:prstGeom>
          <a:noFill/>
        </p:spPr>
        <p:txBody>
          <a:bodyPr wrap="square" rtlCol="0">
            <a:spAutoFit/>
          </a:bodyPr>
          <a:lstStyle/>
          <a:p>
            <a:r>
              <a:rPr lang="nl-NL" sz="3200" dirty="0">
                <a:solidFill>
                  <a:schemeClr val="accent6"/>
                </a:solidFill>
                <a:latin typeface="Bodoni MT Black" panose="02070A03080606020203" pitchFamily="18" charset="0"/>
              </a:rPr>
              <a:t>Verzorgingsstaat </a:t>
            </a:r>
          </a:p>
        </p:txBody>
      </p:sp>
    </p:spTree>
    <p:extLst>
      <p:ext uri="{BB962C8B-B14F-4D97-AF65-F5344CB8AC3E}">
        <p14:creationId xmlns:p14="http://schemas.microsoft.com/office/powerpoint/2010/main" val="3400259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DA9B0EC-E01D-4F80-A7A9-14713D553CF3}"/>
              </a:ext>
            </a:extLst>
          </p:cNvPr>
          <p:cNvSpPr/>
          <p:nvPr/>
        </p:nvSpPr>
        <p:spPr>
          <a:xfrm>
            <a:off x="2687194" y="925340"/>
            <a:ext cx="6817611" cy="4801314"/>
          </a:xfrm>
          <a:prstGeom prst="rect">
            <a:avLst/>
          </a:prstGeom>
        </p:spPr>
        <p:txBody>
          <a:bodyPr wrap="square">
            <a:spAutoFit/>
          </a:bodyPr>
          <a:lstStyle/>
          <a:p>
            <a:r>
              <a:rPr lang="nl-NL" b="1" dirty="0"/>
              <a:t>Participatiesamenleving </a:t>
            </a:r>
          </a:p>
          <a:p>
            <a:endParaRPr lang="nl-NL" b="1" dirty="0"/>
          </a:p>
          <a:p>
            <a:r>
              <a:rPr lang="nl-NL" b="1" dirty="0"/>
              <a:t>is een samenleving waarin iedereen die dat kan verantwoordelijkheid neemt voor zijn of haar eigen leven en omgeving, zonder hulp van de (landelijke) overheid.</a:t>
            </a:r>
          </a:p>
          <a:p>
            <a:endParaRPr lang="nl-NL" b="1" dirty="0"/>
          </a:p>
          <a:p>
            <a:r>
              <a:rPr lang="nl-NL" dirty="0"/>
              <a:t>‘De rol van de overheid is </a:t>
            </a:r>
            <a:r>
              <a:rPr lang="nl-NL" i="1" dirty="0"/>
              <a:t>het scheppen van voorzieningen </a:t>
            </a:r>
            <a:r>
              <a:rPr lang="nl-NL" dirty="0"/>
              <a:t>waarin mensen kunnen participeren en te zorgen dat iedereen</a:t>
            </a:r>
          </a:p>
          <a:p>
            <a:r>
              <a:rPr lang="nl-NL" dirty="0"/>
              <a:t>toegang heeft tot die voorzieningen. </a:t>
            </a:r>
            <a:r>
              <a:rPr lang="nl-NL" i="1" dirty="0"/>
              <a:t>De </a:t>
            </a:r>
            <a:r>
              <a:rPr lang="nl-NL" i="1" dirty="0" err="1"/>
              <a:t>civil</a:t>
            </a:r>
            <a:r>
              <a:rPr lang="nl-NL" i="1" dirty="0"/>
              <a:t> society </a:t>
            </a:r>
            <a:r>
              <a:rPr lang="nl-NL" dirty="0"/>
              <a:t>is belangrijk</a:t>
            </a:r>
          </a:p>
          <a:p>
            <a:r>
              <a:rPr lang="nl-NL" dirty="0"/>
              <a:t>omdat mensen vanuit hun eigen bewogenheid en betrokkenheid</a:t>
            </a:r>
          </a:p>
          <a:p>
            <a:r>
              <a:rPr lang="nl-NL" dirty="0"/>
              <a:t>moeten participeren. </a:t>
            </a:r>
            <a:r>
              <a:rPr lang="nl-NL" i="1" dirty="0"/>
              <a:t>Participatie op de arbeidsmarkt </a:t>
            </a:r>
            <a:r>
              <a:rPr lang="nl-NL" dirty="0"/>
              <a:t>is een</a:t>
            </a:r>
          </a:p>
          <a:p>
            <a:r>
              <a:rPr lang="nl-NL" dirty="0"/>
              <a:t>belangrijke voorwaarde voor het scheppen van andere bronnen</a:t>
            </a:r>
          </a:p>
          <a:p>
            <a:r>
              <a:rPr lang="nl-NL" dirty="0"/>
              <a:t>van participatie. Door te werken neem je deel aan de samenleving,</a:t>
            </a:r>
          </a:p>
          <a:p>
            <a:r>
              <a:rPr lang="nl-NL" dirty="0"/>
              <a:t>wat zorgt voor structuur, economische zelfstandigheid en maatschappelijke en persoonlijke autonomie. Als mensen op de</a:t>
            </a:r>
          </a:p>
          <a:p>
            <a:r>
              <a:rPr lang="nl-NL" dirty="0"/>
              <a:t>arbeidsmarkt gerespecteerd en niet vernederd worden, is dat een</a:t>
            </a:r>
          </a:p>
          <a:p>
            <a:r>
              <a:rPr lang="nl-NL" dirty="0"/>
              <a:t>prima vorm van participatie.’  Evelien Tonkes, hoogleraar. </a:t>
            </a:r>
          </a:p>
        </p:txBody>
      </p:sp>
    </p:spTree>
    <p:extLst>
      <p:ext uri="{BB962C8B-B14F-4D97-AF65-F5344CB8AC3E}">
        <p14:creationId xmlns:p14="http://schemas.microsoft.com/office/powerpoint/2010/main" val="327095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AA49624-8599-4E91-91D1-ACAE66E9DA68}"/>
              </a:ext>
            </a:extLst>
          </p:cNvPr>
          <p:cNvSpPr txBox="1"/>
          <p:nvPr/>
        </p:nvSpPr>
        <p:spPr>
          <a:xfrm>
            <a:off x="2121030" y="1128562"/>
            <a:ext cx="7786541" cy="3785652"/>
          </a:xfrm>
          <a:prstGeom prst="rect">
            <a:avLst/>
          </a:prstGeom>
          <a:noFill/>
        </p:spPr>
        <p:txBody>
          <a:bodyPr wrap="square" rtlCol="0">
            <a:spAutoFit/>
          </a:bodyPr>
          <a:lstStyle/>
          <a:p>
            <a:r>
              <a:rPr lang="nl-NL" sz="2000" b="1" dirty="0"/>
              <a:t>Een verzorgingsstaat </a:t>
            </a:r>
            <a:r>
              <a:rPr lang="nl-NL" sz="2000" dirty="0"/>
              <a:t>is een maatschappijvorm waarin het doel is alle mensen  een minimum aan welvaart en sociale zekerheid te garanderen. De overheid neemt allerlei maatregelen om de burgers, vooral de zwakkeren, te beschermen. </a:t>
            </a:r>
          </a:p>
          <a:p>
            <a:endParaRPr lang="nl-NL" sz="2000" dirty="0"/>
          </a:p>
          <a:p>
            <a:r>
              <a:rPr lang="nl-NL" sz="2000" dirty="0"/>
              <a:t>Er zijn veel voorzieningen op gebied van gezondheidszorg, onderwijs, werkgelegenheid en sociale zekerheid. </a:t>
            </a:r>
          </a:p>
          <a:p>
            <a:endParaRPr lang="nl-NL" sz="2000" dirty="0"/>
          </a:p>
          <a:p>
            <a:r>
              <a:rPr lang="nl-NL" sz="2000" dirty="0"/>
              <a:t>Bv. door uitkering voor mensen zonder werk (WW en Bijstand), voor ouderen (AOW) en voor mensen met een beperking of ziekte die niet kunnen werken (WAO). Maar bv. ook door gratis onderwijs, goede zorgverzekeringen. </a:t>
            </a:r>
          </a:p>
        </p:txBody>
      </p:sp>
      <p:sp>
        <p:nvSpPr>
          <p:cNvPr id="3" name="Rechthoek 2">
            <a:extLst>
              <a:ext uri="{FF2B5EF4-FFF2-40B4-BE49-F238E27FC236}">
                <a16:creationId xmlns:a16="http://schemas.microsoft.com/office/drawing/2014/main" id="{F4E4F613-5078-4D13-89B4-779EECF7D64A}"/>
              </a:ext>
            </a:extLst>
          </p:cNvPr>
          <p:cNvSpPr/>
          <p:nvPr/>
        </p:nvSpPr>
        <p:spPr>
          <a:xfrm>
            <a:off x="6096000" y="5239244"/>
            <a:ext cx="4857035" cy="369332"/>
          </a:xfrm>
          <a:prstGeom prst="rect">
            <a:avLst/>
          </a:prstGeom>
        </p:spPr>
        <p:txBody>
          <a:bodyPr wrap="none">
            <a:spAutoFit/>
          </a:bodyPr>
          <a:lstStyle/>
          <a:p>
            <a:r>
              <a:rPr lang="nl-NL" dirty="0">
                <a:hlinkClick r:id="rId2"/>
              </a:rPr>
              <a:t>https://www.youtube.com/watch?v=u-QJhE8YHlg</a:t>
            </a:r>
            <a:endParaRPr lang="nl-NL" dirty="0"/>
          </a:p>
        </p:txBody>
      </p:sp>
    </p:spTree>
    <p:extLst>
      <p:ext uri="{BB962C8B-B14F-4D97-AF65-F5344CB8AC3E}">
        <p14:creationId xmlns:p14="http://schemas.microsoft.com/office/powerpoint/2010/main" val="69291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26C7C60-03DD-4C04-9313-94E913FC2950}"/>
              </a:ext>
            </a:extLst>
          </p:cNvPr>
          <p:cNvSpPr/>
          <p:nvPr/>
        </p:nvSpPr>
        <p:spPr>
          <a:xfrm>
            <a:off x="1667893" y="974589"/>
            <a:ext cx="7322774" cy="3877985"/>
          </a:xfrm>
          <a:prstGeom prst="rect">
            <a:avLst/>
          </a:prstGeom>
        </p:spPr>
        <p:txBody>
          <a:bodyPr wrap="square">
            <a:spAutoFit/>
          </a:bodyPr>
          <a:lstStyle/>
          <a:p>
            <a:endParaRPr lang="nl-NL" dirty="0"/>
          </a:p>
          <a:p>
            <a:r>
              <a:rPr lang="nl-NL" sz="3600" dirty="0">
                <a:solidFill>
                  <a:schemeClr val="accent3"/>
                </a:solidFill>
              </a:rPr>
              <a:t>Aan de slag:</a:t>
            </a:r>
          </a:p>
          <a:p>
            <a:r>
              <a:rPr lang="nl-NL" sz="3200" dirty="0"/>
              <a:t>WIKI! </a:t>
            </a:r>
          </a:p>
          <a:p>
            <a:pPr marL="457200" indent="-457200">
              <a:buFont typeface="Arial" panose="020B0604020202020204" pitchFamily="34" charset="0"/>
              <a:buChar char="•"/>
            </a:pPr>
            <a:r>
              <a:rPr lang="nl-NL" sz="3200" dirty="0"/>
              <a:t>Boekje over ‘Participatiesamenleving’ &gt; lees tot en met pagina 9</a:t>
            </a:r>
          </a:p>
          <a:p>
            <a:pPr marL="457200" indent="-457200">
              <a:buFont typeface="Arial" panose="020B0604020202020204" pitchFamily="34" charset="0"/>
              <a:buChar char="•"/>
            </a:pPr>
            <a:r>
              <a:rPr lang="nl-NL" sz="3200" dirty="0"/>
              <a:t>Maak in duo’s opdracht 2,3 en 4 uit het boekje op WIKI</a:t>
            </a:r>
          </a:p>
          <a:p>
            <a:pPr marL="457200" indent="-457200">
              <a:buFont typeface="Arial" panose="020B0604020202020204" pitchFamily="34" charset="0"/>
              <a:buChar char="•"/>
            </a:pPr>
            <a:r>
              <a:rPr lang="nl-NL" sz="3200" dirty="0"/>
              <a:t>We bespreken het klassikaal na </a:t>
            </a:r>
            <a:r>
              <a:rPr lang="nl-NL" sz="3200" dirty="0">
                <a:sym typeface="Wingdings" panose="05000000000000000000" pitchFamily="2" charset="2"/>
              </a:rPr>
              <a:t> </a:t>
            </a:r>
            <a:endParaRPr lang="nl-NL" sz="3200" dirty="0"/>
          </a:p>
        </p:txBody>
      </p:sp>
      <p:pic>
        <p:nvPicPr>
          <p:cNvPr id="3" name="Afbeelding 2">
            <a:extLst>
              <a:ext uri="{FF2B5EF4-FFF2-40B4-BE49-F238E27FC236}">
                <a16:creationId xmlns:a16="http://schemas.microsoft.com/office/drawing/2014/main" id="{97F224A0-A71F-4090-AF6D-CF25446AD8E3}"/>
              </a:ext>
            </a:extLst>
          </p:cNvPr>
          <p:cNvPicPr>
            <a:picLocks noChangeAspect="1"/>
          </p:cNvPicPr>
          <p:nvPr/>
        </p:nvPicPr>
        <p:blipFill>
          <a:blip r:embed="rId2"/>
          <a:stretch>
            <a:fillRect/>
          </a:stretch>
        </p:blipFill>
        <p:spPr>
          <a:xfrm>
            <a:off x="8191893" y="4222463"/>
            <a:ext cx="3502992" cy="2331082"/>
          </a:xfrm>
          <a:prstGeom prst="rect">
            <a:avLst/>
          </a:prstGeom>
        </p:spPr>
      </p:pic>
    </p:spTree>
    <p:extLst>
      <p:ext uri="{BB962C8B-B14F-4D97-AF65-F5344CB8AC3E}">
        <p14:creationId xmlns:p14="http://schemas.microsoft.com/office/powerpoint/2010/main" val="344985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0E858D4-3C54-4E4D-9BDF-B963CD846C5C}"/>
              </a:ext>
            </a:extLst>
          </p:cNvPr>
          <p:cNvSpPr txBox="1"/>
          <p:nvPr/>
        </p:nvSpPr>
        <p:spPr>
          <a:xfrm>
            <a:off x="1357461" y="1338605"/>
            <a:ext cx="9888716" cy="584775"/>
          </a:xfrm>
          <a:prstGeom prst="rect">
            <a:avLst/>
          </a:prstGeom>
          <a:noFill/>
        </p:spPr>
        <p:txBody>
          <a:bodyPr wrap="square" rtlCol="0">
            <a:spAutoFit/>
          </a:bodyPr>
          <a:lstStyle/>
          <a:p>
            <a:r>
              <a:rPr lang="nl-NL" sz="3200" b="1" dirty="0">
                <a:solidFill>
                  <a:schemeClr val="accent3"/>
                </a:solidFill>
              </a:rPr>
              <a:t>Hoe staat het nu met de participatiesamenleving?! </a:t>
            </a:r>
          </a:p>
        </p:txBody>
      </p:sp>
      <p:sp>
        <p:nvSpPr>
          <p:cNvPr id="3" name="Tekstvak 2">
            <a:extLst>
              <a:ext uri="{FF2B5EF4-FFF2-40B4-BE49-F238E27FC236}">
                <a16:creationId xmlns:a16="http://schemas.microsoft.com/office/drawing/2014/main" id="{9DD9751A-3417-4015-90BA-BD7881C7C9D2}"/>
              </a:ext>
            </a:extLst>
          </p:cNvPr>
          <p:cNvSpPr txBox="1"/>
          <p:nvPr/>
        </p:nvSpPr>
        <p:spPr>
          <a:xfrm>
            <a:off x="1310326" y="2471164"/>
            <a:ext cx="9473938" cy="1846659"/>
          </a:xfrm>
          <a:prstGeom prst="rect">
            <a:avLst/>
          </a:prstGeom>
          <a:noFill/>
        </p:spPr>
        <p:txBody>
          <a:bodyPr wrap="square" rtlCol="0">
            <a:spAutoFit/>
          </a:bodyPr>
          <a:lstStyle/>
          <a:p>
            <a:pPr marL="342900" indent="-342900">
              <a:buFont typeface="Arial" panose="020B0604020202020204" pitchFamily="34" charset="0"/>
              <a:buChar char="•"/>
            </a:pPr>
            <a:r>
              <a:rPr lang="nl-NL" sz="2400" dirty="0"/>
              <a:t>Door MOVISIE zijn vijf signalen gevonden in een onderzoek van 2017; </a:t>
            </a:r>
          </a:p>
          <a:p>
            <a:pPr marL="342900" indent="-342900">
              <a:buFont typeface="Arial" panose="020B0604020202020204" pitchFamily="34" charset="0"/>
              <a:buChar char="•"/>
            </a:pPr>
            <a:r>
              <a:rPr lang="nl-NL" sz="2400" dirty="0"/>
              <a:t>Maak vijf groepjes </a:t>
            </a:r>
          </a:p>
          <a:p>
            <a:pPr marL="342900" indent="-342900">
              <a:buFont typeface="Arial" panose="020B0604020202020204" pitchFamily="34" charset="0"/>
              <a:buChar char="•"/>
            </a:pPr>
            <a:r>
              <a:rPr lang="nl-NL" sz="2400" dirty="0"/>
              <a:t>Ieder groepje leest 1 signaal </a:t>
            </a:r>
          </a:p>
          <a:p>
            <a:pPr marL="342900" indent="-342900">
              <a:buFont typeface="Arial" panose="020B0604020202020204" pitchFamily="34" charset="0"/>
              <a:buChar char="•"/>
            </a:pPr>
            <a:r>
              <a:rPr lang="nl-NL" sz="2400" dirty="0"/>
              <a:t>En rapporteert hierover terug aan de groep.</a:t>
            </a:r>
          </a:p>
          <a:p>
            <a:endParaRPr lang="nl-NL" dirty="0"/>
          </a:p>
        </p:txBody>
      </p:sp>
    </p:spTree>
    <p:extLst>
      <p:ext uri="{BB962C8B-B14F-4D97-AF65-F5344CB8AC3E}">
        <p14:creationId xmlns:p14="http://schemas.microsoft.com/office/powerpoint/2010/main" val="4001225282"/>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710A0A-28F2-4F48-AE41-AB3FDA40F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8202CB-B498-4088-88EE-B0C033711B3A}">
  <ds:schemaRefs>
    <ds:schemaRef ds:uri="http://purl.org/dc/terms/"/>
    <ds:schemaRef ds:uri="http://schemas.openxmlformats.org/package/2006/metadata/core-properties"/>
    <ds:schemaRef ds:uri="47a28104-336f-447d-946e-e305ac2bcd47"/>
    <ds:schemaRef ds:uri="http://purl.org/dc/dcmitype/"/>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34354c1b-6b8c-435b-ad50-990538c19557"/>
  </ds:schemaRefs>
</ds:datastoreItem>
</file>

<file path=customXml/itemProps3.xml><?xml version="1.0" encoding="utf-8"?>
<ds:datastoreItem xmlns:ds="http://schemas.openxmlformats.org/officeDocument/2006/customXml" ds:itemID="{BB25EF26-97D2-4BD1-976F-E467A0283E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TotalTime>
  <Words>757</Words>
  <Application>Microsoft Office PowerPoint</Application>
  <PresentationFormat>Breedbeeld</PresentationFormat>
  <Paragraphs>97</Paragraphs>
  <Slides>11</Slides>
  <Notes>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11</vt:i4>
      </vt:variant>
    </vt:vector>
  </HeadingPairs>
  <TitlesOfParts>
    <vt:vector size="19" baseType="lpstr">
      <vt:lpstr>Arial</vt:lpstr>
      <vt:lpstr>Bodoni MT Black</vt:lpstr>
      <vt:lpstr>Calibri</vt:lpstr>
      <vt:lpstr>Calibri Light</vt:lpstr>
      <vt:lpstr>Cavolini</vt:lpstr>
      <vt:lpstr>Comic Sans MS</vt:lpstr>
      <vt:lpstr>Helicon thema</vt:lpstr>
      <vt:lpstr>Kantoorthema</vt:lpstr>
      <vt:lpstr>IBS De wereld en ik Stad en Wijk</vt:lpstr>
      <vt:lpstr>Inhoud en planning van deze les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Jitse Noordermeer</dc:creator>
  <cp:keywords>Stad en mens;Periode 2;1819</cp:keywords>
  <cp:lastModifiedBy>Pascalle Cup</cp:lastModifiedBy>
  <cp:revision>8</cp:revision>
  <dcterms:created xsi:type="dcterms:W3CDTF">2015-07-30T08:19:14Z</dcterms:created>
  <dcterms:modified xsi:type="dcterms:W3CDTF">2019-11-18T21:07:24Z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